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2" r:id="rId2"/>
    <p:sldId id="441" r:id="rId3"/>
    <p:sldId id="416" r:id="rId4"/>
    <p:sldId id="443" r:id="rId5"/>
    <p:sldId id="436" r:id="rId6"/>
    <p:sldId id="407" r:id="rId7"/>
    <p:sldId id="449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urse Intro" id="{64834F96-36FE-E646-8FF5-4ED416575B7F}">
          <p14:sldIdLst>
            <p14:sldId id="262"/>
            <p14:sldId id="441"/>
            <p14:sldId id="416"/>
            <p14:sldId id="443"/>
            <p14:sldId id="436"/>
            <p14:sldId id="407"/>
            <p14:sldId id="449"/>
            <p14:sldId id="261"/>
            <p14:sldId id="263"/>
          </p14:sldIdLst>
        </p14:section>
        <p14:section name="Program Anat/Debug/Comments" id="{233B38ED-E6A8-C641-8AB7-8DF689DC2713}">
          <p14:sldIdLst/>
        </p14:section>
        <p14:section name="Data Types" id="{4A1DFACC-6EE3-FB49-9284-0A6F5F650D4C}">
          <p14:sldIdLst/>
        </p14:section>
        <p14:section name="Variables" id="{29753979-0878-684D-8535-DA19AAD899F3}">
          <p14:sldIdLst/>
        </p14:section>
        <p14:section name="Text input" id="{8B3111D8-12CC-724E-91AA-39F7DFF4D29D}">
          <p14:sldIdLst/>
        </p14:section>
        <p14:section name="Debugging 2" id="{3E4205B8-2216-2943-8E11-5CDED6B6F103}">
          <p14:sldIdLst/>
        </p14:section>
        <p14:section name="For Loops and Turtle Graphics" id="{E8A2B909-A36C-924C-BD14-39467313C979}">
          <p14:sldIdLst/>
        </p14:section>
        <p14:section name="Selection" id="{B90D4AC2-CD55-864A-B610-116B15517681}">
          <p14:sldIdLst/>
        </p14:section>
        <p14:section name="Lists" id="{A47A1140-0C1D-6A44-8578-7ED442EEDB65}">
          <p14:sldIdLst/>
        </p14:section>
        <p14:section name="Choose-Your-Own-Adventure" id="{C8A9AE1A-EDE6-504C-A695-AD14CE08DF79}">
          <p14:sldIdLst/>
        </p14:section>
        <p14:section name="Family Day" id="{B09F0410-8F8E-8145-BADC-46FB38B4EC9E}">
          <p14:sldIdLst/>
        </p14:section>
        <p14:section name="Functions" id="{EFC049F3-7CD0-F943-AB93-B8862AA4A668}">
          <p14:sldIdLst/>
        </p14:section>
        <p14:section name="File I/O" id="{5384EC47-DE3C-5B4E-9ACA-1BAFE44D1221}">
          <p14:sldIdLst/>
        </p14:section>
        <p14:section name="Classes/Objects" id="{B07805D0-A50C-4047-9284-1397CDC7CF1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30"/>
    <p:restoredTop sz="86376"/>
  </p:normalViewPr>
  <p:slideViewPr>
    <p:cSldViewPr snapToGrid="0" snapToObjects="1">
      <p:cViewPr varScale="1">
        <p:scale>
          <a:sx n="106" d="100"/>
          <a:sy n="106" d="100"/>
        </p:scale>
        <p:origin x="9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3FC67F-BC8D-CD46-AC50-C8C72DFE52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B40086-69CF-5146-8E1D-2A6BB4346D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C211C-EFB3-F74A-ADA1-DF87BFBB553E}" type="datetimeFigureOut">
              <a:rPr lang="en-US" smtClean="0"/>
              <a:t>8/27/19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7A98E-D4C0-A347-A87B-B032587D61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9FDF72-1A9A-1A4D-9B32-F10D50D0FB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EEAB0-1165-B846-8E83-7F181E72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84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E4C95-56CE-784A-A798-35352008BF0C}" type="datetimeFigureOut">
              <a:rPr lang="en-US" smtClean="0"/>
              <a:t>8/27/19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CC359-AEE3-3548-8FD9-E43AC1766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82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u="none" dirty="0"/>
              <a:t>Do these all at once and then show subsequent slides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There are lots of jobs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High paying jobs (even while you study)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High job satisfaction ratings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Wide diversity of opportunities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Makes your parents happy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An essential part of a well-rounded education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What you study will be applied all over the world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Make a positive difference in the world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Resumé builder for any primary career choice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Collaborative work and individual effort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CC359-AEE3-3548-8FD9-E43AC1766C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#1</a:t>
            </a:r>
          </a:p>
          <a:p>
            <a:r>
              <a:rPr lang="en-US" dirty="0"/>
              <a:t>2x</a:t>
            </a:r>
          </a:p>
          <a:p>
            <a:endParaRPr lang="en-US" dirty="0"/>
          </a:p>
          <a:p>
            <a:r>
              <a:rPr lang="en-US" dirty="0"/>
              <a:t>1,283 open job</a:t>
            </a:r>
          </a:p>
          <a:p>
            <a:r>
              <a:rPr lang="en-US" dirty="0"/>
              <a:t>435</a:t>
            </a:r>
          </a:p>
          <a:p>
            <a:r>
              <a:rPr lang="en-US" dirty="0"/>
              <a:t>15% of high </a:t>
            </a:r>
            <a:r>
              <a:rPr lang="en-US" dirty="0" err="1"/>
              <a:t>schoools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2C71-FE57-4B9A-AC4B-B46CC73ADB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9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72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computer science major can earn 40% more than the college</a:t>
            </a:r>
            <a:r>
              <a:rPr lang="en-US" baseline="0" dirty="0"/>
              <a:t> average.</a:t>
            </a:r>
          </a:p>
          <a:p>
            <a:pPr marL="0" marR="0" indent="0" algn="l" defTabSz="672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672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solidFill>
                  <a:srgbClr val="9F1C35"/>
                </a:solidFill>
                <a:latin typeface="Futura BT W01 Medium" panose="020B0602020204020303" pitchFamily="34" charset="-79"/>
                <a:cs typeface="Futura BT W01 Medium" panose="020B0602020204020303" pitchFamily="34" charset="-79"/>
              </a:rPr>
              <a:t>80,427</a:t>
            </a:r>
          </a:p>
          <a:p>
            <a:pPr marL="0" marR="0" indent="0" algn="l" defTabSz="672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672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13233"/>
                </a:solidFill>
                <a:latin typeface="Open Sans"/>
              </a:rPr>
              <a:t>“Study”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2C71-FE57-4B9A-AC4B-B46CC73ADB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7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dirty="0"/>
              <a:t>No. 1</a:t>
            </a:r>
          </a:p>
          <a:p>
            <a:endParaRPr lang="en-US" sz="1200" b="1" u="sng" dirty="0"/>
          </a:p>
          <a:p>
            <a:r>
              <a:rPr lang="en-US" sz="1200" b="0" u="none" dirty="0"/>
              <a:t>Emphasize unemployment rate and work-life balance</a:t>
            </a: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CC359-AEE3-3548-8FD9-E43AC1766C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1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baseline="0" dirty="0"/>
              <a:t>The reality is that technology affects every field of commerce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In healthcare – computing is part of operating rooms every day and it is enabling breakthroughs like these contact lenses that detect levels of insulin for people with diabetes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In space – we are depending on a generation of robots to explore where humans cannot now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In our homes -- we are automating everyday things like our heating systems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On our roads – we depend on navigation systems to get us home and now we are experimenting with bringing self-driving cars into our everyday lives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In entertainment – blockbuster movies depend on computer science to bring new characters to life and provide us new completely animated worlds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And every single day this trend is growing across every single industry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2C71-FE57-4B9A-AC4B-B46CC73ADB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87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672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90%</a:t>
            </a:r>
          </a:p>
          <a:p>
            <a:pPr marL="171450" marR="0" indent="-171450" algn="l" defTabSz="672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171450" marR="0" indent="-171450" algn="l" defTabSz="672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But</a:t>
            </a:r>
            <a:r>
              <a:rPr lang="en-US" baseline="0" dirty="0"/>
              <a:t> the reality of our education system today is that it is not set up for everyone to participate in the new American economy and opportunity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Computer science isn’t widely taught in our schools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A recently released</a:t>
            </a:r>
            <a:r>
              <a:rPr lang="en-US" baseline="0" dirty="0"/>
              <a:t> comprehensive Gallup survey of parents and school administrators shows the stark gap between what parents want and what is happening in our schools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9 out of 10 parents surveyed WANT their child to learn computer science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But according to our Access Report, just 35% of high schools teach computer science courses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Our education system clearly needs to evolve to bring computer science to students that want to learn this subject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And this evolution isn’t something the tech industry wants, it is clearly something that parents and students want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2C71-FE57-4B9A-AC4B-B46CC73ADB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 required course</a:t>
            </a:r>
            <a:endParaRPr lang="en-US" sz="1200" dirty="0">
              <a:solidFill>
                <a:srgbClr val="5B67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CC359-AEE3-3548-8FD9-E43AC1766C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35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I like to think about it. And it’s true your grad school apartment is going to be small.</a:t>
            </a:r>
          </a:p>
          <a:p>
            <a:endParaRPr lang="en-US" dirty="0"/>
          </a:p>
          <a:p>
            <a:r>
              <a:rPr lang="en-US" dirty="0"/>
              <a:t>I believe grad school gives you phenomenal cosmic powers.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BD6E2-3A21-2347-B38E-5A7036F6C6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07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FDD0D-548F-5E44-A970-9107C9130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38A3D-48EC-954A-B20C-CD075E19F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AA5EC-B896-E041-9B70-9C8297FB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76C8-8C02-9442-BA84-82E88E368AEE}" type="datetime1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DEDC9-2C4B-EB45-88D5-6497B7CCA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EF574-F808-374E-BE1C-1950C42D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2282-6520-FA44-94EE-EF6D92AF1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6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EA8A-E695-9443-A3BA-D6FE2009E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CFB1A-703A-1F48-B1C0-36EDBA0A4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BA290-19A6-5442-8B28-CD17727D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7229-5F45-EB43-A6C2-A6C44CB8EEB9}" type="datetime1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E00D5-FEF9-6C4E-884E-A9C6F71EE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6FF00-312F-3D4B-A7AA-B23841920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2282-6520-FA44-94EE-EF6D92AF1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33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0AEBF8-A942-4240-927C-7172E1C9C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57DB0-BF54-0841-97FC-5DCAC767B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4899B-35DE-634D-B0E7-34CBC97C9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3C7B-49CC-4E47-9BB7-B6A9E94B750C}" type="datetime1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3F800-37DA-9A40-9595-C846E533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90C6C-EAB2-2641-AB4F-A3785A73E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2282-6520-FA44-94EE-EF6D92AF1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1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BBA25-E8D0-4F4A-93ED-7894591BF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77361-B79F-5B44-9687-AAACEDEC7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3A72D-1068-DC40-86D4-C5F0CD4FB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A88F-487F-4048-A2D7-C5181D5E4B41}" type="datetime1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40D85-77C4-344F-8AD1-19A74286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07F41-7820-2545-9FA6-694F077D9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2282-6520-FA44-94EE-EF6D92AF1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41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6F8E-DB0F-F242-AE9B-844B1DE4C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EF59E-43B9-444E-9AEE-6B4801504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B00B-E9A4-4844-B309-3587A026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2712-CE5C-3049-B1DC-5D38EC219E70}" type="datetime1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1B4A5-9FEE-8B49-A30E-01C711AF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3B902-6F47-7446-BC7D-7C783218B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2282-6520-FA44-94EE-EF6D92AF1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3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8A42E-3D4F-0B48-86FB-22538479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1BE75-C6A9-E449-A65F-0B87CE1F8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B2E84-314F-D64A-8D72-C9132A4BD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C5AF9-1191-D042-8BF7-BF943C41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5D9CA-4A25-764F-B355-6FD45269FD73}" type="datetime1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CEDBA-86E1-B846-B0EC-9CAB70D35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3D6BB-C714-2948-8AB3-9504616CE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2282-6520-FA44-94EE-EF6D92AF1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4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CA3DF-C90E-0143-B9F4-BC32BAA59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C10D3-66BA-6944-806E-667902B93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347FF-E7A4-624D-875B-B1D56DA29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67D1EF-DAE4-8A4F-9AC3-103FCECFA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3FF4B-0FD9-3648-AECB-DA9F1B5CD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FEF8B7-758B-8242-9B6A-807887D79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AEB3-E838-1649-AEA9-8B97C7FD8A77}" type="datetime1">
              <a:rPr lang="en-US" smtClean="0"/>
              <a:t>8/27/19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1E8949-B4CF-F44D-8A6E-D080B0255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2438FF-97B0-3F41-A30B-1B624BBAC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2282-6520-FA44-94EE-EF6D92AF1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6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203E0-3852-C44B-9DED-70D1AC42F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DE2FD7-1B9B-1142-B89C-1935DD96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9B06-1B95-1D4A-903B-38BD2F457D1B}" type="datetime1">
              <a:rPr lang="en-US" smtClean="0"/>
              <a:t>8/27/19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3FE2A-F80B-EA45-BE6F-F74A9E627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059BF-29AC-034A-BAB8-930A1022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2282-6520-FA44-94EE-EF6D92AF1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3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054C44-284F-6345-B3DF-8896DEB3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F54C0-6391-DE4A-A67E-FE0921BCA923}" type="datetime1">
              <a:rPr lang="en-US" smtClean="0"/>
              <a:t>8/27/19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05A1D6-1DCD-0543-9587-EA405ABB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99164-117A-934F-A7DA-16E54FE6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2282-6520-FA44-94EE-EF6D92AF1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5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DBF06-8A11-DF44-93C6-0ADCCA3C1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4D035-15F0-0B47-89D8-B7CCCC5BE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1DCA0-6F52-3C45-BF58-933893FD0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48BAC-3397-8242-9B2C-4A998A42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57D41-893B-7648-8E3D-0E01F748C4F6}" type="datetime1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C7C3C-19EA-FB4B-B69B-4B025807A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CE13D-3B0F-CD45-A71F-00A0B207B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2282-6520-FA44-94EE-EF6D92AF1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4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B8F32-2372-5948-8DC2-39E041DDD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589DE1-60E3-044F-8470-91E2BA8FF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C83AF-9682-9E4F-A92C-F9D04AB39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D17E2-2F95-4B4C-A8E9-825FD8894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487D-3120-E041-B1F2-E07A2A47281D}" type="datetime1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6A094-8620-444A-8B3E-4DDA0576D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6A057-44C9-9640-86D8-44170FA39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2282-6520-FA44-94EE-EF6D92AF1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87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828B1C-E2BB-7D43-B627-5DB64DBA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14B03-AFAD-AF49-B9DD-A6E7D38A6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F1C98-00ED-3246-ACC1-97EBDBF2C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8EABA-CFBC-3845-94C2-CB2DF4AF5D10}" type="datetime1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757B7-FE21-3941-B2C0-441E0AFC3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97123-262A-754D-990B-FE64DB254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62282-6520-FA44-94EE-EF6D92AF1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roberthalf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tiff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12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tif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2732-686A-3145-B277-E2B326903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71663" cy="1325563"/>
          </a:xfrm>
        </p:spPr>
        <p:txBody>
          <a:bodyPr>
            <a:normAutofit/>
          </a:bodyPr>
          <a:lstStyle/>
          <a:p>
            <a:pPr fontAlgn="base"/>
            <a:r>
              <a:rPr lang="en-US" b="1" dirty="0"/>
              <a:t>Top 10 Reasons to learn Computer Science</a:t>
            </a:r>
            <a:br>
              <a:rPr lang="en-US" b="1" dirty="0"/>
            </a:br>
            <a:r>
              <a:rPr lang="en-US" sz="2700" dirty="0"/>
              <a:t>Pete Sanderson (Otterbein University) and Aisling </a:t>
            </a:r>
            <a:r>
              <a:rPr lang="en-US" sz="2700" dirty="0" err="1"/>
              <a:t>Goodey</a:t>
            </a:r>
            <a:r>
              <a:rPr lang="en-US" sz="2700" dirty="0"/>
              <a:t> (Perth College UHI)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7F32E-F364-EA41-B7C6-BDE43C8A6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9351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u="sng" dirty="0"/>
              <a:t>____________________________________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____________________________________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____________________________________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____________________________________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____________________________________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____________________________________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____________________________________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____________________________________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____________________________________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____________________________________</a:t>
            </a:r>
          </a:p>
          <a:p>
            <a:pPr marL="514350" indent="-514350">
              <a:buFont typeface="+mj-lt"/>
              <a:buAutoNum type="arabicPeriod"/>
            </a:pPr>
            <a:endParaRPr lang="en-US" u="sng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56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09106" y="2204939"/>
            <a:ext cx="5382894" cy="3670928"/>
          </a:xfrm>
          <a:prstGeom prst="rect">
            <a:avLst/>
          </a:prstGeom>
        </p:spPr>
        <p:txBody>
          <a:bodyPr lIns="89603" tIns="44803" rIns="89603" bIns="44803">
            <a:no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500,000 current openings:</a:t>
            </a:r>
            <a:r>
              <a:rPr lang="en-US" sz="2400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2400" b="1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</a:t>
            </a:r>
            <a:r>
              <a:rPr lang="en-US" sz="2400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industry, </a:t>
            </a:r>
            <a:r>
              <a:rPr lang="en-US" sz="2400" b="1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</a:t>
            </a:r>
            <a:r>
              <a:rPr lang="en-US" sz="2400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state, projected to grow at _____ the rate of all other jobs.</a:t>
            </a:r>
          </a:p>
          <a:p>
            <a:pPr algn="ctr">
              <a:lnSpc>
                <a:spcPct val="100000"/>
              </a:lnSpc>
            </a:pPr>
            <a:endParaRPr lang="en-US" sz="2400" dirty="0">
              <a:solidFill>
                <a:srgbClr val="5B67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picture in Idaho:</a:t>
            </a:r>
          </a:p>
          <a:p>
            <a:pPr algn="ctr"/>
            <a:r>
              <a:rPr lang="en-US" sz="2400" u="sng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______</a:t>
            </a:r>
            <a:r>
              <a:rPr lang="en-US" sz="2400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open computing jobs</a:t>
            </a:r>
          </a:p>
          <a:p>
            <a:pPr algn="ctr"/>
            <a:r>
              <a:rPr lang="en-US" sz="2400" u="sng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_______</a:t>
            </a:r>
            <a:r>
              <a:rPr lang="en-US" sz="2400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CS graduates</a:t>
            </a:r>
            <a:r>
              <a:rPr lang="en-US" sz="2800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2400" u="sng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____</a:t>
            </a:r>
            <a:r>
              <a:rPr lang="en-US" sz="2400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high schools teach AP 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26" y="1899037"/>
            <a:ext cx="6646080" cy="479829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7602" y="367995"/>
            <a:ext cx="11336797" cy="1173251"/>
          </a:xfrm>
          <a:prstGeom prst="rect">
            <a:avLst/>
          </a:prstGeom>
        </p:spPr>
        <p:txBody>
          <a:bodyPr lIns="89603" tIns="44803" rIns="89603" bIns="44803" anchor="ctr">
            <a:no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267" b="1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lots of jobs: CS is #___ source of new wages in the 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1C17C0-86AA-744D-9069-FE0EA250E2B8}"/>
              </a:ext>
            </a:extLst>
          </p:cNvPr>
          <p:cNvSpPr txBox="1"/>
          <p:nvPr/>
        </p:nvSpPr>
        <p:spPr>
          <a:xfrm>
            <a:off x="10404459" y="6488668"/>
            <a:ext cx="178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Code.org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42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15047" y="6060335"/>
            <a:ext cx="2147292" cy="369285"/>
          </a:xfrm>
          <a:prstGeom prst="rect">
            <a:avLst/>
          </a:prstGeom>
        </p:spPr>
        <p:txBody>
          <a:bodyPr wrap="none" lIns="121875" tIns="60937" rIns="121875" bIns="60937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Brookings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92" y="2135228"/>
            <a:ext cx="6656147" cy="396449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27602" y="367995"/>
            <a:ext cx="11336797" cy="1173251"/>
          </a:xfrm>
          <a:prstGeom prst="rect">
            <a:avLst/>
          </a:prstGeom>
        </p:spPr>
        <p:txBody>
          <a:bodyPr lIns="89603" tIns="44803" rIns="89603" bIns="44803" anchor="ctr">
            <a:no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267" b="1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paying jobs, even as a student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FD11A6-E1C5-A047-93EA-51CD2DBF941F}"/>
              </a:ext>
            </a:extLst>
          </p:cNvPr>
          <p:cNvSpPr/>
          <p:nvPr/>
        </p:nvSpPr>
        <p:spPr>
          <a:xfrm>
            <a:off x="7086360" y="2493270"/>
            <a:ext cx="49994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12529"/>
                </a:solidFill>
                <a:latin typeface="Futura BT W01 Medium" panose="020B0602020204020303" pitchFamily="34" charset="-79"/>
                <a:cs typeface="Futura BT W01 Medium" panose="020B0602020204020303" pitchFamily="34" charset="-79"/>
              </a:rPr>
              <a:t>Software Engineers in </a:t>
            </a:r>
            <a:r>
              <a:rPr lang="en-US" b="1" dirty="0">
                <a:solidFill>
                  <a:srgbClr val="212529"/>
                </a:solidFill>
                <a:latin typeface="Futura BT W01 Medium" panose="020B0602020204020303" pitchFamily="34" charset="-79"/>
                <a:cs typeface="Futura BT W01 Medium" panose="020B0602020204020303" pitchFamily="34" charset="-79"/>
              </a:rPr>
              <a:t>Pocatello, ID:</a:t>
            </a:r>
          </a:p>
          <a:p>
            <a:pPr algn="ctr"/>
            <a:endParaRPr lang="en-US" b="1" u="sng" dirty="0">
              <a:solidFill>
                <a:srgbClr val="9F1C35"/>
              </a:solidFill>
              <a:latin typeface="Futura BT W01 Medium" panose="020B0602020204020303" pitchFamily="34" charset="-79"/>
              <a:cs typeface="Futura BT W01 Medium" panose="020B0602020204020303" pitchFamily="34" charset="-79"/>
            </a:endParaRPr>
          </a:p>
          <a:p>
            <a:pPr algn="ctr"/>
            <a:endParaRPr lang="en-US" b="1" dirty="0">
              <a:solidFill>
                <a:srgbClr val="9F1C35"/>
              </a:solidFill>
              <a:latin typeface="Futura BT W01 Medium" panose="020B0602020204020303" pitchFamily="34" charset="-79"/>
              <a:cs typeface="Futura BT W01 Medium" panose="020B0602020204020303" pitchFamily="34" charset="-79"/>
            </a:endParaRPr>
          </a:p>
          <a:p>
            <a:pPr algn="ctr"/>
            <a:r>
              <a:rPr lang="en-US" dirty="0">
                <a:solidFill>
                  <a:srgbClr val="212529"/>
                </a:solidFill>
                <a:latin typeface="Futura BT W01 Book" panose="020B0602020204020303" pitchFamily="34" charset="-79"/>
                <a:cs typeface="Futura BT W01 Book" panose="020B0602020204020303" pitchFamily="34" charset="-79"/>
              </a:rPr>
              <a:t>Average</a:t>
            </a:r>
            <a:r>
              <a:rPr lang="en-US" b="1" dirty="0">
                <a:solidFill>
                  <a:srgbClr val="212529"/>
                </a:solidFill>
                <a:latin typeface="Futura BT W01 Book" panose="020B0602020204020303" pitchFamily="34" charset="-79"/>
                <a:cs typeface="Futura BT W01 Book" panose="020B0602020204020303" pitchFamily="34" charset="-79"/>
              </a:rPr>
              <a:t> Starting </a:t>
            </a:r>
            <a:r>
              <a:rPr lang="en-US" dirty="0">
                <a:solidFill>
                  <a:srgbClr val="212529"/>
                </a:solidFill>
                <a:latin typeface="Futura BT W01 Book" panose="020B0602020204020303" pitchFamily="34" charset="-79"/>
                <a:cs typeface="Futura BT W01 Book" panose="020B0602020204020303" pitchFamily="34" charset="-79"/>
              </a:rPr>
              <a:t>Salary</a:t>
            </a:r>
            <a:r>
              <a:rPr lang="en-US" b="1" dirty="0">
                <a:solidFill>
                  <a:srgbClr val="212529"/>
                </a:solidFill>
                <a:latin typeface="Futura BT W01 Book" panose="020B0602020204020303" pitchFamily="34" charset="-79"/>
                <a:cs typeface="Futura BT W01 Book" panose="020B0602020204020303" pitchFamily="34" charset="-79"/>
              </a:rPr>
              <a:t> :</a:t>
            </a:r>
          </a:p>
          <a:p>
            <a:pPr algn="ctr"/>
            <a:r>
              <a:rPr lang="en-US" b="1" u="sng" dirty="0">
                <a:solidFill>
                  <a:srgbClr val="9F1C35"/>
                </a:solidFill>
                <a:latin typeface="Futura BT W01 Medium" panose="020B0602020204020303" pitchFamily="34" charset="-79"/>
                <a:cs typeface="Futura BT W01 Medium" panose="020B0602020204020303" pitchFamily="34" charset="-79"/>
              </a:rPr>
              <a:t>$______________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Source: </a:t>
            </a:r>
            <a:r>
              <a:rPr lang="en-US" dirty="0">
                <a:hlinkClick r:id="rId4"/>
              </a:rPr>
              <a:t>www.roberthalf.com</a:t>
            </a:r>
            <a:r>
              <a:rPr lang="en-US" dirty="0"/>
              <a:t>, May 2019</a:t>
            </a:r>
          </a:p>
          <a:p>
            <a:pPr algn="r"/>
            <a:endParaRPr lang="en-US" b="1" i="0" dirty="0">
              <a:solidFill>
                <a:srgbClr val="9F1C35"/>
              </a:solidFill>
              <a:effectLst/>
              <a:latin typeface="Futura BT W01 Medium" panose="020B0602020204020303" pitchFamily="34" charset="-79"/>
              <a:cs typeface="Futura BT W01 Medium" panose="020B0602020204020303" pitchFamily="34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CCDC9E-0D6E-FD4D-822A-F6AAF6A813E9}"/>
              </a:ext>
            </a:extLst>
          </p:cNvPr>
          <p:cNvSpPr/>
          <p:nvPr/>
        </p:nvSpPr>
        <p:spPr>
          <a:xfrm>
            <a:off x="6798151" y="5164743"/>
            <a:ext cx="5393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dirty="0">
                <a:solidFill>
                  <a:srgbClr val="313233"/>
                </a:solidFill>
                <a:latin typeface="Open Sans"/>
              </a:rPr>
              <a:t>“You can earn money while you _______”</a:t>
            </a:r>
            <a:endParaRPr lang="en-US" sz="2400" b="0" i="0" dirty="0">
              <a:solidFill>
                <a:srgbClr val="313233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24319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34470" y="5942568"/>
            <a:ext cx="2265345" cy="615507"/>
          </a:xfrm>
          <a:prstGeom prst="rect">
            <a:avLst/>
          </a:prstGeom>
        </p:spPr>
        <p:txBody>
          <a:bodyPr wrap="square" lIns="121875" tIns="60937" rIns="121875" bIns="60937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600" dirty="0">
                <a:solidFill>
                  <a:srgbClr val="5B6770"/>
                </a:solidFill>
                <a:latin typeface="Arial"/>
                <a:ea typeface="Adobe Gothic Std B" panose="020B0800000000000000" pitchFamily="34" charset="-128"/>
                <a:cs typeface="Arial"/>
              </a:rPr>
              <a:t>Source: </a:t>
            </a:r>
          </a:p>
          <a:p>
            <a:pPr algn="r">
              <a:lnSpc>
                <a:spcPct val="100000"/>
              </a:lnSpc>
            </a:pPr>
            <a:r>
              <a:rPr lang="en-US" sz="1600" dirty="0">
                <a:solidFill>
                  <a:srgbClr val="5B6770"/>
                </a:solidFill>
                <a:latin typeface="Arial"/>
                <a:ea typeface="Adobe Gothic Std B" panose="020B0800000000000000" pitchFamily="34" charset="-128"/>
                <a:cs typeface="Arial"/>
              </a:rPr>
              <a:t>Change the Equation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8" y="2074434"/>
            <a:ext cx="6507892" cy="371048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7602" y="367995"/>
            <a:ext cx="11336797" cy="1173251"/>
          </a:xfrm>
          <a:prstGeom prst="rect">
            <a:avLst/>
          </a:prstGeom>
        </p:spPr>
        <p:txBody>
          <a:bodyPr lIns="89603" tIns="44803" rIns="89603" bIns="44803" anchor="ctr">
            <a:no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67"/>
              </a:lnSpc>
            </a:pPr>
            <a:r>
              <a:rPr lang="en-US" sz="4267" b="1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job satisfaction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CBDBF4-AA0C-DF44-85B4-F5F0763E0C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769" y="2760009"/>
            <a:ext cx="3570801" cy="30249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FCC99A-047A-5A48-B322-40112C234C2A}"/>
              </a:ext>
            </a:extLst>
          </p:cNvPr>
          <p:cNvSpPr txBox="1"/>
          <p:nvPr/>
        </p:nvSpPr>
        <p:spPr>
          <a:xfrm>
            <a:off x="6699815" y="1375014"/>
            <a:ext cx="5405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“For the </a:t>
            </a:r>
            <a:r>
              <a:rPr lang="en-US" sz="2800" b="1" dirty="0"/>
              <a:t>second year in a row</a:t>
            </a:r>
            <a:r>
              <a:rPr lang="en-US" sz="2800" dirty="0"/>
              <a:t>, software developer takes the </a:t>
            </a:r>
          </a:p>
          <a:p>
            <a:r>
              <a:rPr lang="en-US" sz="2800" dirty="0"/>
              <a:t>_____ spot as the Best Job overall”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1A2BEE-283A-6747-ACA5-B8D2279852F7}"/>
              </a:ext>
            </a:extLst>
          </p:cNvPr>
          <p:cNvSpPr/>
          <p:nvPr/>
        </p:nvSpPr>
        <p:spPr>
          <a:xfrm>
            <a:off x="7785953" y="5784918"/>
            <a:ext cx="4107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Source:</a:t>
            </a:r>
          </a:p>
          <a:p>
            <a:pPr algn="r"/>
            <a:r>
              <a:rPr lang="en-US" dirty="0"/>
              <a:t>U.S. News (U.S. Bureau of Labor Statistics)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BA7FC-91D7-B347-B18B-47D8F806877A}"/>
              </a:ext>
            </a:extLst>
          </p:cNvPr>
          <p:cNvSpPr txBox="1"/>
          <p:nvPr/>
        </p:nvSpPr>
        <p:spPr>
          <a:xfrm>
            <a:off x="389259" y="1551214"/>
            <a:ext cx="517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Subjects students like the most:</a:t>
            </a:r>
          </a:p>
        </p:txBody>
      </p:sp>
    </p:spTree>
    <p:extLst>
      <p:ext uri="{BB962C8B-B14F-4D97-AF65-F5344CB8AC3E}">
        <p14:creationId xmlns:p14="http://schemas.microsoft.com/office/powerpoint/2010/main" val="3250571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0D2C74C-7B25-DC47-8F49-89FD73F24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772" y="1823645"/>
            <a:ext cx="2494661" cy="2236879"/>
          </a:xfrm>
          <a:prstGeom prst="rect">
            <a:avLst/>
          </a:prstGeom>
        </p:spPr>
      </p:pic>
      <p:pic>
        <p:nvPicPr>
          <p:cNvPr id="21" name="image2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9604" y="4195863"/>
            <a:ext cx="2275429" cy="2371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5" b="-263"/>
          <a:stretch/>
        </p:blipFill>
        <p:spPr>
          <a:xfrm>
            <a:off x="269241" y="4195864"/>
            <a:ext cx="2277612" cy="2371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1"/>
          <a:stretch/>
        </p:blipFill>
        <p:spPr>
          <a:xfrm>
            <a:off x="2617476" y="4189495"/>
            <a:ext cx="2277721" cy="23774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819" y="4195864"/>
            <a:ext cx="2277111" cy="2371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7224" y="-280740"/>
            <a:ext cx="3056321" cy="2483159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4"/>
          <a:stretch/>
        </p:blipFill>
        <p:spPr>
          <a:xfrm>
            <a:off x="7313553" y="4195863"/>
            <a:ext cx="2276919" cy="2375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1679" y="1534248"/>
            <a:ext cx="4542911" cy="246615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27602" y="367995"/>
            <a:ext cx="11336797" cy="1173251"/>
          </a:xfrm>
          <a:prstGeom prst="rect">
            <a:avLst/>
          </a:prstGeom>
        </p:spPr>
        <p:txBody>
          <a:bodyPr lIns="89603" tIns="44803" rIns="89603" bIns="44803" anchor="ctr">
            <a:no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67"/>
              </a:lnSpc>
            </a:pPr>
            <a:r>
              <a:rPr lang="en-US" sz="4267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Wide diversity of opportunity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A75831-F702-B042-9EB3-36BE26B6BD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3693" y="1823645"/>
            <a:ext cx="3192796" cy="22545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A2AD25-99E4-9B44-86BE-E9C22A2A3B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054" y="-252164"/>
            <a:ext cx="2084387" cy="199376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F13BF1-9AD4-7546-907A-66C6073431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709" y="2022506"/>
            <a:ext cx="3304174" cy="20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01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0D5C0-2B8E-4F14-A43D-D5FE995B8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79" y="1840253"/>
            <a:ext cx="9693765" cy="4632960"/>
          </a:xfrm>
          <a:prstGeom prst="rect">
            <a:avLst/>
          </a:prstGeom>
        </p:spPr>
      </p:pic>
      <p:sp>
        <p:nvSpPr>
          <p:cNvPr id="7" name="Donut 6">
            <a:extLst>
              <a:ext uri="{FF2B5EF4-FFF2-40B4-BE49-F238E27FC236}">
                <a16:creationId xmlns:a16="http://schemas.microsoft.com/office/drawing/2014/main" id="{9AB1B466-6DCE-1F45-BC5B-2C64F97286EB}"/>
              </a:ext>
            </a:extLst>
          </p:cNvPr>
          <p:cNvSpPr/>
          <p:nvPr/>
        </p:nvSpPr>
        <p:spPr>
          <a:xfrm>
            <a:off x="264379" y="1857045"/>
            <a:ext cx="4636484" cy="4632960"/>
          </a:xfrm>
          <a:prstGeom prst="donut">
            <a:avLst>
              <a:gd name="adj" fmla="val 155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27602" y="367995"/>
            <a:ext cx="11336797" cy="1173251"/>
          </a:xfrm>
          <a:prstGeom prst="rect">
            <a:avLst/>
          </a:prstGeom>
        </p:spPr>
        <p:txBody>
          <a:bodyPr lIns="89603" tIns="44803" rIns="89603" bIns="44803" anchor="ctr">
            <a:no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67"/>
              </a:lnSpc>
            </a:pPr>
            <a:r>
              <a:rPr lang="en-US" sz="4267" b="1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Studying CS makes your parents happy!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9BA116-F203-4769-84B8-1A490C88538F}"/>
              </a:ext>
            </a:extLst>
          </p:cNvPr>
          <p:cNvSpPr/>
          <p:nvPr/>
        </p:nvSpPr>
        <p:spPr>
          <a:xfrm>
            <a:off x="9778166" y="6305361"/>
            <a:ext cx="2333112" cy="615507"/>
          </a:xfrm>
          <a:prstGeom prst="rect">
            <a:avLst/>
          </a:prstGeom>
        </p:spPr>
        <p:txBody>
          <a:bodyPr wrap="none" lIns="121875" tIns="60937" rIns="121875" bIns="60937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5B6770"/>
                </a:solidFill>
                <a:latin typeface="Arial"/>
                <a:ea typeface="Adobe Gothic Std B" panose="020B0800000000000000" pitchFamily="34" charset="-128"/>
                <a:cs typeface="Arial"/>
              </a:rPr>
              <a:t>Source: Access Report</a:t>
            </a:r>
          </a:p>
          <a:p>
            <a:pPr>
              <a:lnSpc>
                <a:spcPct val="100000"/>
              </a:lnSpc>
            </a:pPr>
            <a:r>
              <a:rPr lang="en-US" sz="1600" dirty="0" err="1">
                <a:solidFill>
                  <a:srgbClr val="5B6770"/>
                </a:solidFill>
                <a:latin typeface="Arial"/>
                <a:ea typeface="Adobe Gothic Std B" panose="020B0800000000000000" pitchFamily="34" charset="-128"/>
                <a:cs typeface="Arial"/>
              </a:rPr>
              <a:t>Code.org</a:t>
            </a:r>
            <a:endParaRPr lang="en-US" sz="1600" dirty="0">
              <a:solidFill>
                <a:srgbClr val="5B6770"/>
              </a:solidFill>
              <a:latin typeface="Arial"/>
              <a:ea typeface="Adobe Gothic Std B" panose="020B0800000000000000" pitchFamily="34" charset="-128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2C4C0-850A-F54E-B0E9-23BE9DFE8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207" y="2348385"/>
            <a:ext cx="4387271" cy="31498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7739F3-30E4-E64D-AF39-2AC571984405}"/>
              </a:ext>
            </a:extLst>
          </p:cNvPr>
          <p:cNvSpPr/>
          <p:nvPr/>
        </p:nvSpPr>
        <p:spPr>
          <a:xfrm>
            <a:off x="1760497" y="3068053"/>
            <a:ext cx="982703" cy="744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945D33F-ADE0-9045-803D-2F0AE11DEB4E}"/>
              </a:ext>
            </a:extLst>
          </p:cNvPr>
          <p:cNvCxnSpPr>
            <a:cxnSpLocks/>
          </p:cNvCxnSpPr>
          <p:nvPr/>
        </p:nvCxnSpPr>
        <p:spPr>
          <a:xfrm>
            <a:off x="1772529" y="3812345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66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746" y="2324274"/>
            <a:ext cx="10150465" cy="327076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6058" y="5321151"/>
            <a:ext cx="11924145" cy="1175859"/>
          </a:xfrm>
          <a:prstGeom prst="rect">
            <a:avLst/>
          </a:prstGeom>
        </p:spPr>
        <p:txBody>
          <a:bodyPr lIns="89603" tIns="44803" rIns="89603" bIns="44803" anchor="ctr">
            <a:no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believe offering computer science is more or equally as important as __________________________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7601" y="1446761"/>
            <a:ext cx="11336797" cy="1173251"/>
          </a:xfrm>
          <a:prstGeom prst="rect">
            <a:avLst/>
          </a:prstGeom>
        </p:spPr>
        <p:txBody>
          <a:bodyPr lIns="89603" tIns="44803" rIns="89603" bIns="44803" anchor="ctr">
            <a:no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83% of parents</a:t>
            </a:r>
            <a:r>
              <a:rPr lang="en-US" sz="2400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2400" b="1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64% of principals</a:t>
            </a:r>
            <a:r>
              <a:rPr lang="en-US" sz="2400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rural and small towns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42A668-ED34-9B40-9D36-20451083D658}"/>
              </a:ext>
            </a:extLst>
          </p:cNvPr>
          <p:cNvSpPr/>
          <p:nvPr/>
        </p:nvSpPr>
        <p:spPr>
          <a:xfrm>
            <a:off x="10218234" y="649000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5B6770"/>
                </a:solidFill>
                <a:latin typeface="Arial"/>
                <a:ea typeface="Adobe Gothic Std B" panose="020B0800000000000000" pitchFamily="34" charset="-128"/>
                <a:cs typeface="Arial"/>
              </a:rPr>
              <a:t>Source: </a:t>
            </a:r>
            <a:r>
              <a:rPr lang="en-US" dirty="0" err="1">
                <a:solidFill>
                  <a:srgbClr val="5B6770"/>
                </a:solidFill>
                <a:latin typeface="Arial"/>
                <a:ea typeface="Adobe Gothic Std B" panose="020B0800000000000000" pitchFamily="34" charset="-128"/>
                <a:cs typeface="Arial"/>
              </a:rPr>
              <a:t>Code.org</a:t>
            </a:r>
            <a:endParaRPr lang="en-US" dirty="0">
              <a:solidFill>
                <a:srgbClr val="5B6770"/>
              </a:solidFill>
              <a:latin typeface="Arial"/>
              <a:ea typeface="Adobe Gothic Std B" panose="020B0800000000000000" pitchFamily="34" charset="-128"/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603D78-1698-B941-B2C4-580DCBCD5D8C}"/>
              </a:ext>
            </a:extLst>
          </p:cNvPr>
          <p:cNvSpPr txBox="1">
            <a:spLocks/>
          </p:cNvSpPr>
          <p:nvPr/>
        </p:nvSpPr>
        <p:spPr>
          <a:xfrm>
            <a:off x="427602" y="367995"/>
            <a:ext cx="11336797" cy="1173251"/>
          </a:xfrm>
          <a:prstGeom prst="rect">
            <a:avLst/>
          </a:prstGeom>
        </p:spPr>
        <p:txBody>
          <a:bodyPr lIns="89603" tIns="44803" rIns="89603" bIns="44803" anchor="ctr">
            <a:no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67"/>
              </a:lnSpc>
            </a:pPr>
            <a:r>
              <a:rPr lang="en-US" sz="4267" dirty="0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 is an essential part of a well-rounded education</a:t>
            </a:r>
          </a:p>
        </p:txBody>
      </p:sp>
    </p:spTree>
    <p:extLst>
      <p:ext uri="{BB962C8B-B14F-4D97-AF65-F5344CB8AC3E}">
        <p14:creationId xmlns:p14="http://schemas.microsoft.com/office/powerpoint/2010/main" val="2410065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smic_powers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82.00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81057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de org trimme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2284" cy="6858000"/>
          </a:xfrm>
        </p:spPr>
      </p:pic>
    </p:spTree>
    <p:extLst>
      <p:ext uri="{BB962C8B-B14F-4D97-AF65-F5344CB8AC3E}">
        <p14:creationId xmlns:p14="http://schemas.microsoft.com/office/powerpoint/2010/main" val="357583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30230</TotalTime>
  <Words>645</Words>
  <Application>Microsoft Macintosh PowerPoint</Application>
  <PresentationFormat>Widescreen</PresentationFormat>
  <Paragraphs>99</Paragraphs>
  <Slides>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Open Sans</vt:lpstr>
      <vt:lpstr>Arial</vt:lpstr>
      <vt:lpstr>Calibri</vt:lpstr>
      <vt:lpstr>Calibri Light</vt:lpstr>
      <vt:lpstr>Futura BT W01 Book</vt:lpstr>
      <vt:lpstr>Futura BT W01 Medium</vt:lpstr>
      <vt:lpstr>Verdana</vt:lpstr>
      <vt:lpstr>Office Theme</vt:lpstr>
      <vt:lpstr>Top 10 Reasons to learn Computer Science Pete Sanderson (Otterbein University) and Aisling Goodey (Perth College UHI)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 Summer Camp</dc:title>
  <dc:creator>Paul Bodily</dc:creator>
  <cp:lastModifiedBy>Paul Bodily</cp:lastModifiedBy>
  <cp:revision>704</cp:revision>
  <cp:lastPrinted>2019-06-07T19:43:52Z</cp:lastPrinted>
  <dcterms:created xsi:type="dcterms:W3CDTF">2019-05-10T21:09:33Z</dcterms:created>
  <dcterms:modified xsi:type="dcterms:W3CDTF">2019-08-27T19:28:57Z</dcterms:modified>
</cp:coreProperties>
</file>